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88" r:id="rId2"/>
    <p:sldMasterId id="2147483700" r:id="rId3"/>
    <p:sldMasterId id="214748380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0" r:id="rId20"/>
    <p:sldId id="275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66FF"/>
    <a:srgbClr val="00FF00"/>
    <a:srgbClr val="000000"/>
    <a:srgbClr val="FF9900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88" d="100"/>
          <a:sy n="88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0E430-8FD4-445F-B68D-2B89BFFCF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49C3-C1EB-46AE-A50A-CB48CEDF7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2E6C3-B51C-4052-9BB6-52CDA69BB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1B86F1-2B40-4209-A8F8-D4249BAC4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0C7B8-AF88-423E-A775-26ACB2DF7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F8C311-EDA2-454F-9F46-BC18C1169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2CCE7B-4D60-40CC-845F-2EB6C2D82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054D4D-E7F9-4D90-9C33-77FC7A742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C913DC-3651-4D99-A25A-100242FB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3A5634-60EA-4AC3-90EE-ABF08FB2D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A74F6-C3FB-4F03-96CB-D78C64756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07413-BCFC-4CA0-A6B6-970A89C86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5011F44-9B8F-46B3-A3BB-13693171B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B7D7-02C7-40C7-9225-4B880849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89338A-55DA-435A-B65A-27C23160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B86F1-2B40-4209-A8F8-D4249BAC4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0C7B8-AF88-423E-A775-26ACB2DF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8C311-EDA2-454F-9F46-BC18C1169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CCE7B-4D60-40CC-845F-2EB6C2D82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54D4D-E7F9-4D90-9C33-77FC7A742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913DC-3651-4D99-A25A-100242FB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A5634-60EA-4AC3-90EE-ABF08FB2D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E547A-5349-468A-B1FD-433FAC744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A74F6-C3FB-4F03-96CB-D78C6475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011F44-9B8F-46B3-A3BB-13693171B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B7D7-02C7-40C7-9225-4B880849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9338A-55DA-435A-B65A-27C23160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1B86F1-2B40-4209-A8F8-D4249BAC4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0C7B8-AF88-423E-A775-26ACB2DF7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8C311-EDA2-454F-9F46-BC18C1169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CCE7B-4D60-40CC-845F-2EB6C2D82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054D4D-E7F9-4D90-9C33-77FC7A742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913DC-3651-4D99-A25A-100242FB9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C4D6-D0B1-4AED-B394-A1AA31709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A5634-60EA-4AC3-90EE-ABF08FB2D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A74F6-C3FB-4F03-96CB-D78C64756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011F44-9B8F-46B3-A3BB-13693171B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B7D7-02C7-40C7-9225-4B880849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89338A-55DA-435A-B65A-27C23160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91B0-3587-4895-9A89-849926B1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5AE08-43A7-4944-AEAF-E9973E49E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5924-1334-4421-ADAB-F012BAEBD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7C8BD-E381-426D-A0EA-A1A2CC568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22BCE-69C4-4E62-B39E-7074BA488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DADBBB9-E8CD-4FD4-A44C-3C91AC8EAE8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ADBBB9-E8CD-4FD4-A44C-3C91AC8E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DADBBB9-E8CD-4FD4-A44C-3C91AC8E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ADBBB9-E8CD-4FD4-A44C-3C91AC8EA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e/ed/Human_eye_cross-sectional_view_grayscale.png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900" y="228600"/>
            <a:ext cx="20701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63246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Chapter 6: The Nervous System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Sect. 1: How the Nervous System Works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Sect. 2: Divisions of the Nervous System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Sect. 3: The Senses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Reflex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Automatic response that occurs very rapidly and without conscious control.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Reflexes are controlled by spinal cord not the brain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Steps to a reflex pathway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Sensory neuron detect stimulus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FF66FF"/>
                </a:solidFill>
              </a:rPr>
              <a:t>Nerve impulse travels to spinal cord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00FF00"/>
                </a:solidFill>
              </a:rPr>
              <a:t>Spinal cord sends return impulse to direct immediate response.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Nerve impulse travels to brain where brain then interprets impulse.</a:t>
            </a:r>
          </a:p>
        </p:txBody>
      </p:sp>
      <p:pic>
        <p:nvPicPr>
          <p:cNvPr id="44036" name="Picture 4" descr="http://www.colourconnections.co.nz/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24288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theroledex.files.wordpress.com/2010/02/concussion-legisl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704" y="0"/>
            <a:ext cx="2027296" cy="1368425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FF66FF"/>
                </a:solidFill>
              </a:rPr>
              <a:t>Nervous System Injuries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FF00"/>
                </a:solidFill>
              </a:rPr>
              <a:t>Stroke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 arteries of the a part of the brain are damaged and blood flow to the area is affect.  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Movement (paralysis) on the opposite side of the body in which the stroke took place is usually affected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</a:rPr>
              <a:t>Concussions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bruise like injury of the brain; soft tissue of the brain collides against the skull.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Symptoms of moderate to severe concussions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Headaches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Lose of consciousness, drowsiness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Confusion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3300"/>
                </a:solidFill>
              </a:rPr>
              <a:t>Spinal cord injuries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Paralysis: complete loss of muscle function for one or more muscle groups</a:t>
            </a:r>
          </a:p>
          <a:p>
            <a:pPr lvl="3">
              <a:lnSpc>
                <a:spcPct val="90000"/>
              </a:lnSpc>
            </a:pPr>
            <a:r>
              <a:rPr lang="en-US" sz="1800" i="1" dirty="0">
                <a:solidFill>
                  <a:srgbClr val="00B0F0"/>
                </a:solidFill>
              </a:rPr>
              <a:t>Paraplegia</a:t>
            </a:r>
            <a:r>
              <a:rPr lang="en-US" sz="1800" dirty="0">
                <a:solidFill>
                  <a:schemeClr val="bg1"/>
                </a:solidFill>
              </a:rPr>
              <a:t>: loss of muscle function in the lower half of the body.</a:t>
            </a:r>
          </a:p>
          <a:p>
            <a:pPr lvl="3">
              <a:lnSpc>
                <a:spcPct val="90000"/>
              </a:lnSpc>
            </a:pPr>
            <a:r>
              <a:rPr lang="en-US" sz="1800" i="1" dirty="0">
                <a:solidFill>
                  <a:srgbClr val="FFC000"/>
                </a:solidFill>
              </a:rPr>
              <a:t>Quadriplegia</a:t>
            </a:r>
            <a:r>
              <a:rPr lang="en-US" sz="1800" dirty="0">
                <a:solidFill>
                  <a:schemeClr val="bg1"/>
                </a:solidFill>
              </a:rPr>
              <a:t>: loss of muscle function in all 4 limbs.</a:t>
            </a:r>
          </a:p>
        </p:txBody>
      </p:sp>
      <p:pic>
        <p:nvPicPr>
          <p:cNvPr id="47108" name="Picture 4" descr="http://wakemedvoices.org/wp-content/uploads/2010/03/sport_concu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1316660" cy="148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1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 descr="MCj04038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5475" y="5927725"/>
            <a:ext cx="898525" cy="930275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What happens to light that enters the eye?</a:t>
            </a:r>
            <a:endParaRPr lang="en-US" sz="2800" dirty="0">
              <a:solidFill>
                <a:schemeClr val="bg1"/>
              </a:solidFill>
            </a:endParaRPr>
          </a:p>
          <a:p>
            <a:pPr marL="850392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Light enters through the </a:t>
            </a:r>
            <a:r>
              <a:rPr lang="en-US" sz="2400" dirty="0" smtClean="0">
                <a:solidFill>
                  <a:srgbClr val="FFC000"/>
                </a:solidFill>
              </a:rPr>
              <a:t>cornea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1088136" lvl="2" indent="-457200">
              <a:spcAft>
                <a:spcPts val="6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Cornea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is the clear tissue that covers the front of the eye.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50392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Light then enters </a:t>
            </a:r>
            <a:r>
              <a:rPr lang="en-US" sz="2400" dirty="0">
                <a:solidFill>
                  <a:schemeClr val="bg1"/>
                </a:solidFill>
              </a:rPr>
              <a:t>the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00FF00"/>
                </a:solidFill>
              </a:rPr>
              <a:t>pupil.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FF00"/>
                </a:solidFill>
              </a:rPr>
              <a:t>Pupil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is </a:t>
            </a:r>
            <a:r>
              <a:rPr lang="en-US" sz="2000" dirty="0" smtClean="0">
                <a:solidFill>
                  <a:schemeClr val="bg1"/>
                </a:solidFill>
              </a:rPr>
              <a:t>a hole located in the center of the </a:t>
            </a:r>
            <a:r>
              <a:rPr lang="en-US" sz="2000" dirty="0" smtClean="0">
                <a:solidFill>
                  <a:srgbClr val="00B0F0"/>
                </a:solidFill>
              </a:rPr>
              <a:t>iris</a:t>
            </a:r>
            <a:r>
              <a:rPr lang="en-US" sz="2000" dirty="0" smtClean="0">
                <a:solidFill>
                  <a:schemeClr val="bg1"/>
                </a:solidFill>
              </a:rPr>
              <a:t> of the eye </a:t>
            </a:r>
            <a:r>
              <a:rPr lang="en-US" sz="2000" dirty="0" smtClean="0">
                <a:solidFill>
                  <a:schemeClr val="bg1"/>
                </a:solidFill>
              </a:rPr>
              <a:t>that dilates </a:t>
            </a:r>
            <a:r>
              <a:rPr lang="en-US" sz="2000" dirty="0" smtClean="0">
                <a:solidFill>
                  <a:schemeClr val="bg1"/>
                </a:solidFill>
              </a:rPr>
              <a:t>&amp; contracts to allow more (low light areas) or less (sunny areas) into the </a:t>
            </a:r>
            <a:r>
              <a:rPr lang="en-US" sz="2000" dirty="0" smtClean="0">
                <a:solidFill>
                  <a:schemeClr val="bg1"/>
                </a:solidFill>
              </a:rPr>
              <a:t>eye.</a:t>
            </a:r>
            <a:endParaRPr lang="en-US" sz="2000" baseline="30000" dirty="0" smtClean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It </a:t>
            </a:r>
            <a:r>
              <a:rPr lang="en-US" sz="1600" dirty="0" smtClean="0">
                <a:solidFill>
                  <a:schemeClr val="bg1"/>
                </a:solidFill>
              </a:rPr>
              <a:t>appears black because most of the light entering the pupil is absorbed by the tissues inside the </a:t>
            </a:r>
            <a:r>
              <a:rPr lang="en-US" sz="1600" dirty="0" smtClean="0">
                <a:solidFill>
                  <a:schemeClr val="bg1"/>
                </a:solidFill>
              </a:rPr>
              <a:t>eye.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In </a:t>
            </a:r>
            <a:r>
              <a:rPr lang="en-US" sz="1600" dirty="0" smtClean="0">
                <a:solidFill>
                  <a:schemeClr val="bg1"/>
                </a:solidFill>
              </a:rPr>
              <a:t>humans the pupil is round, but other species, such as some cats, have slit </a:t>
            </a:r>
            <a:r>
              <a:rPr lang="en-US" sz="1600" dirty="0" smtClean="0">
                <a:solidFill>
                  <a:schemeClr val="bg1"/>
                </a:solidFill>
              </a:rPr>
              <a:t>pupils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Iris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is the </a:t>
            </a:r>
            <a:r>
              <a:rPr lang="en-US" sz="2000" dirty="0" smtClean="0">
                <a:solidFill>
                  <a:schemeClr val="bg1"/>
                </a:solidFill>
              </a:rPr>
              <a:t>colored </a:t>
            </a:r>
            <a:r>
              <a:rPr lang="en-US" sz="2000" dirty="0">
                <a:solidFill>
                  <a:schemeClr val="bg1"/>
                </a:solidFill>
              </a:rPr>
              <a:t>portion of the eye </a:t>
            </a:r>
            <a:r>
              <a:rPr lang="en-US" sz="2000" dirty="0" smtClean="0">
                <a:solidFill>
                  <a:schemeClr val="bg1"/>
                </a:solidFill>
              </a:rPr>
              <a:t>that are </a:t>
            </a:r>
            <a:r>
              <a:rPr lang="en-US" sz="2000" dirty="0">
                <a:solidFill>
                  <a:schemeClr val="bg1"/>
                </a:solidFill>
              </a:rPr>
              <a:t>actually muscles that control how much the pupil dilates or contracts.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Sect. 3: The Senses</a:t>
            </a:r>
          </a:p>
        </p:txBody>
      </p:sp>
      <p:pic>
        <p:nvPicPr>
          <p:cNvPr id="48136" name="Picture 8" descr="MCj04038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5475" y="0"/>
            <a:ext cx="898525" cy="930275"/>
          </a:xfrm>
          <a:prstGeom prst="rect">
            <a:avLst/>
          </a:prstGeom>
          <a:noFill/>
        </p:spPr>
      </p:pic>
      <p:pic>
        <p:nvPicPr>
          <p:cNvPr id="9" name="Picture 9" descr="MCj04038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725"/>
            <a:ext cx="898525" cy="930275"/>
          </a:xfrm>
          <a:prstGeom prst="rect">
            <a:avLst/>
          </a:prstGeom>
          <a:noFill/>
        </p:spPr>
      </p:pic>
      <p:pic>
        <p:nvPicPr>
          <p:cNvPr id="10" name="Picture 9" descr="MCj04038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525" cy="93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marL="850392" lvl="1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bg1"/>
                </a:solidFill>
              </a:rPr>
              <a:t>Light then strikes the </a:t>
            </a:r>
            <a:r>
              <a:rPr lang="en-US" sz="2400" dirty="0" smtClean="0">
                <a:solidFill>
                  <a:srgbClr val="FF66FF"/>
                </a:solidFill>
              </a:rPr>
              <a:t>lens.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66FF"/>
                </a:solidFill>
              </a:rPr>
              <a:t>Lens</a:t>
            </a:r>
            <a:r>
              <a:rPr lang="en-US" sz="2000" dirty="0" smtClean="0">
                <a:solidFill>
                  <a:schemeClr val="bg1"/>
                </a:solidFill>
              </a:rPr>
              <a:t> is a flexible</a:t>
            </a:r>
            <a:r>
              <a:rPr lang="en-US" sz="2000" dirty="0" smtClean="0">
                <a:solidFill>
                  <a:schemeClr val="bg1"/>
                </a:solidFill>
              </a:rPr>
              <a:t>, translucent structure that focuses the </a:t>
            </a:r>
            <a:r>
              <a:rPr lang="en-US" sz="2000" dirty="0" smtClean="0">
                <a:solidFill>
                  <a:schemeClr val="bg1"/>
                </a:solidFill>
              </a:rPr>
              <a:t>light onto the retina.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850392" lvl="1" indent="-457200">
              <a:lnSpc>
                <a:spcPct val="90000"/>
              </a:lnSpc>
              <a:buFont typeface="+mj-lt"/>
              <a:buAutoNum type="arabicPeriod" startAt="4"/>
            </a:pPr>
            <a:r>
              <a:rPr lang="en-US" sz="2400" dirty="0" smtClean="0">
                <a:solidFill>
                  <a:srgbClr val="FFFFFF"/>
                </a:solidFill>
              </a:rPr>
              <a:t>Light then strikes the </a:t>
            </a:r>
            <a:r>
              <a:rPr lang="en-US" sz="2400" dirty="0" smtClean="0">
                <a:solidFill>
                  <a:schemeClr val="accent2"/>
                </a:solidFill>
              </a:rPr>
              <a:t>retina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Retina</a:t>
            </a:r>
            <a:r>
              <a:rPr lang="en-US" sz="2000" dirty="0" smtClean="0">
                <a:solidFill>
                  <a:schemeClr val="bg1"/>
                </a:solidFill>
              </a:rPr>
              <a:t> is the row of </a:t>
            </a:r>
            <a:r>
              <a:rPr lang="en-US" sz="2000" dirty="0" smtClean="0">
                <a:solidFill>
                  <a:schemeClr val="bg1"/>
                </a:solidFill>
              </a:rPr>
              <a:t>a light-sensitive tissue lining the inner surface of the </a:t>
            </a:r>
            <a:r>
              <a:rPr lang="en-US" sz="2000" dirty="0" smtClean="0">
                <a:solidFill>
                  <a:schemeClr val="bg1"/>
                </a:solidFill>
              </a:rPr>
              <a:t>back of the eye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Light </a:t>
            </a:r>
            <a:r>
              <a:rPr lang="en-US" sz="2000" dirty="0" smtClean="0">
                <a:solidFill>
                  <a:schemeClr val="bg1"/>
                </a:solidFill>
              </a:rPr>
              <a:t>striking the retina initiates a cascade of chemical and electrical </a:t>
            </a:r>
            <a:r>
              <a:rPr lang="en-US" sz="2000" dirty="0" smtClean="0">
                <a:solidFill>
                  <a:schemeClr val="bg1"/>
                </a:solidFill>
              </a:rPr>
              <a:t>events inside cells called </a:t>
            </a:r>
            <a:r>
              <a:rPr lang="en-US" sz="2000" dirty="0" smtClean="0">
                <a:solidFill>
                  <a:srgbClr val="92D050"/>
                </a:solidFill>
              </a:rPr>
              <a:t>rods</a:t>
            </a:r>
            <a:r>
              <a:rPr lang="en-US" sz="2000" dirty="0" smtClean="0">
                <a:solidFill>
                  <a:schemeClr val="bg1"/>
                </a:solidFill>
              </a:rPr>
              <a:t> &amp;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that ultimately trigger nerve impulses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rgbClr val="92D050"/>
                </a:solidFill>
              </a:rPr>
              <a:t>Rods</a:t>
            </a:r>
            <a:r>
              <a:rPr lang="en-US" sz="1800" dirty="0" smtClean="0">
                <a:solidFill>
                  <a:schemeClr val="bg1"/>
                </a:solidFill>
              </a:rPr>
              <a:t> are low </a:t>
            </a:r>
            <a:r>
              <a:rPr lang="en-US" sz="1800" dirty="0" smtClean="0">
                <a:solidFill>
                  <a:schemeClr val="bg1"/>
                </a:solidFill>
              </a:rPr>
              <a:t>light receptor cells; see black, white &amp; shades of gray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Cones</a:t>
            </a:r>
            <a:r>
              <a:rPr lang="en-US" sz="1800" dirty="0" smtClean="0">
                <a:solidFill>
                  <a:schemeClr val="bg1"/>
                </a:solidFill>
              </a:rPr>
              <a:t> are high </a:t>
            </a:r>
            <a:r>
              <a:rPr lang="en-US" sz="1800" dirty="0" smtClean="0">
                <a:solidFill>
                  <a:schemeClr val="bg1"/>
                </a:solidFill>
              </a:rPr>
              <a:t>light receptor cells; see </a:t>
            </a:r>
            <a:r>
              <a:rPr lang="en-US" sz="1800" dirty="0" smtClean="0">
                <a:solidFill>
                  <a:schemeClr val="bg1"/>
                </a:solidFill>
              </a:rPr>
              <a:t>color, clarity &amp; contrast.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Image created on back of the eye is upside down                   &amp; backwards.</a:t>
            </a:r>
          </a:p>
          <a:p>
            <a:endParaRPr lang="en-US" dirty="0"/>
          </a:p>
        </p:txBody>
      </p:sp>
      <p:pic>
        <p:nvPicPr>
          <p:cNvPr id="6" name="Picture 2" descr="File:Human eye cross-sectional view graysca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020" y="4909457"/>
            <a:ext cx="2727960" cy="194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ebvision.med.utah.edu/imageswv/Sagsche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2546299"/>
            <a:ext cx="6521450" cy="4311702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marL="850392" lvl="1" indent="-457200"/>
            <a:r>
              <a:rPr lang="en-US" dirty="0">
                <a:solidFill>
                  <a:srgbClr val="000000"/>
                </a:solidFill>
              </a:rPr>
              <a:t>Optic nerves connects each eye to the cerebrum.</a:t>
            </a:r>
          </a:p>
          <a:p>
            <a:pPr marL="850392" lvl="1" indent="-457200"/>
            <a:r>
              <a:rPr lang="en-US" dirty="0">
                <a:solidFill>
                  <a:srgbClr val="000000"/>
                </a:solidFill>
              </a:rPr>
              <a:t>The cerebrum receives the nerve impulses from the optic nerves.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flips the image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reverses the image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combines the images generated from both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eyes</a:t>
            </a:r>
            <a:r>
              <a:rPr lang="en-US" dirty="0" smtClean="0">
                <a:solidFill>
                  <a:srgbClr val="000000"/>
                </a:solidFill>
              </a:rPr>
              <a:t> to form the single image that you see.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05800" cy="6248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Common eye problems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Nearsightedness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Inability to see objects from a distance.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Eyeballs tend to be elongated.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Image focuses in front instead of on the retina.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Corrected by the use of a concave lens that focuses the light onto the retina.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Farsightedness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Inability to see objects up close.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Eyeballs tend to be shortened.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Image focuses behind instead of on the retina.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Corrected by the use of a convex lens that focuses the light onto the retina.</a:t>
            </a:r>
          </a:p>
        </p:txBody>
      </p:sp>
      <p:pic>
        <p:nvPicPr>
          <p:cNvPr id="50180" name="Picture 4" descr="MCj04244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76800"/>
            <a:ext cx="1774825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MCj042444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0"/>
            <a:ext cx="1993900" cy="968375"/>
          </a:xfrm>
          <a:prstGeom prst="rect">
            <a:avLst/>
          </a:prstGeom>
          <a:noFill/>
        </p:spPr>
      </p:pic>
      <p:pic>
        <p:nvPicPr>
          <p:cNvPr id="51204" name="Picture 4" descr="MCj02505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432" y="5410200"/>
            <a:ext cx="1228568" cy="14478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1534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</a:rPr>
              <a:t>How </a:t>
            </a:r>
            <a:r>
              <a:rPr lang="en-US" sz="3200" dirty="0" smtClean="0">
                <a:solidFill>
                  <a:srgbClr val="000000"/>
                </a:solidFill>
              </a:rPr>
              <a:t>do you hear?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Outer Ear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Vibrations or sound waves </a:t>
            </a:r>
            <a:r>
              <a:rPr lang="en-US" sz="2400" dirty="0" smtClean="0">
                <a:solidFill>
                  <a:schemeClr val="accent2"/>
                </a:solidFill>
              </a:rPr>
              <a:t>are created by objects in the outside environment.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Those </a:t>
            </a:r>
            <a:r>
              <a:rPr lang="en-US" sz="2400" dirty="0" smtClean="0">
                <a:solidFill>
                  <a:srgbClr val="000000"/>
                </a:solidFill>
              </a:rPr>
              <a:t>sound waves </a:t>
            </a:r>
            <a:r>
              <a:rPr lang="en-US" sz="2400" dirty="0" smtClean="0">
                <a:solidFill>
                  <a:srgbClr val="000000"/>
                </a:solidFill>
              </a:rPr>
              <a:t>radiate or move toward your ear.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00B0F0"/>
                </a:solidFill>
              </a:rPr>
              <a:t>You outer ear is designed to funnel those </a:t>
            </a:r>
            <a:r>
              <a:rPr lang="en-US" sz="2400" dirty="0" smtClean="0">
                <a:solidFill>
                  <a:srgbClr val="00B0F0"/>
                </a:solidFill>
              </a:rPr>
              <a:t>sound waves </a:t>
            </a:r>
            <a:r>
              <a:rPr lang="en-US" sz="2400" dirty="0" smtClean="0">
                <a:solidFill>
                  <a:srgbClr val="00B0F0"/>
                </a:solidFill>
              </a:rPr>
              <a:t>into the ear canal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Middle</a:t>
            </a:r>
            <a:r>
              <a:rPr lang="en-US" sz="2800" dirty="0" smtClean="0">
                <a:solidFill>
                  <a:schemeClr val="accent6"/>
                </a:solidFill>
              </a:rPr>
              <a:t> Ear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Those vibrations </a:t>
            </a:r>
            <a:r>
              <a:rPr lang="en-US" sz="2400" dirty="0" smtClean="0">
                <a:solidFill>
                  <a:srgbClr val="00B050"/>
                </a:solidFill>
              </a:rPr>
              <a:t>travel through the ear canal and hit </a:t>
            </a:r>
            <a:r>
              <a:rPr lang="en-US" sz="2400" dirty="0" smtClean="0">
                <a:solidFill>
                  <a:srgbClr val="00B050"/>
                </a:solidFill>
              </a:rPr>
              <a:t>the eardrum causing it to vibrate.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FF66FF"/>
                </a:solidFill>
              </a:rPr>
              <a:t>Those vibrations are </a:t>
            </a:r>
            <a:r>
              <a:rPr lang="en-US" sz="2400" dirty="0" smtClean="0">
                <a:solidFill>
                  <a:srgbClr val="FF66FF"/>
                </a:solidFill>
              </a:rPr>
              <a:t>then passed </a:t>
            </a:r>
            <a:r>
              <a:rPr lang="en-US" sz="2400" dirty="0" smtClean="0">
                <a:solidFill>
                  <a:srgbClr val="FF66FF"/>
                </a:solidFill>
              </a:rPr>
              <a:t>to the structures of the </a:t>
            </a:r>
            <a:r>
              <a:rPr lang="en-US" sz="2400" dirty="0" smtClean="0">
                <a:solidFill>
                  <a:srgbClr val="FF66FF"/>
                </a:solidFill>
              </a:rPr>
              <a:t>middle </a:t>
            </a:r>
            <a:r>
              <a:rPr lang="en-US" sz="2400" dirty="0" smtClean="0">
                <a:solidFill>
                  <a:srgbClr val="FF66FF"/>
                </a:solidFill>
              </a:rPr>
              <a:t>ear; hammer, anvil, &amp; stirrup, causing them to vibrate</a:t>
            </a:r>
            <a:r>
              <a:rPr lang="en-US" sz="2400" dirty="0" smtClean="0">
                <a:solidFill>
                  <a:srgbClr val="FF66FF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1206" name="Picture 6" descr="MCBD0831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8826"/>
            <a:ext cx="1371600" cy="120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kids-ent.com/images/clinical/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57" y="3200400"/>
            <a:ext cx="4759286" cy="36576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006600"/>
                </a:solidFill>
              </a:rPr>
              <a:t>Inner Ear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rgbClr val="FF9900"/>
                </a:solidFill>
              </a:rPr>
              <a:t>The stirrup cause vibrations </a:t>
            </a:r>
            <a:r>
              <a:rPr lang="en-US" sz="2400" dirty="0" smtClean="0">
                <a:solidFill>
                  <a:srgbClr val="FF9900"/>
                </a:solidFill>
              </a:rPr>
              <a:t>to pass to the structures of the inner ear, primarily the </a:t>
            </a:r>
            <a:r>
              <a:rPr lang="en-US" sz="2400" dirty="0" smtClean="0">
                <a:solidFill>
                  <a:srgbClr val="FF9900"/>
                </a:solidFill>
              </a:rPr>
              <a:t>cochlea; a fluid filled, snail shaped structure that also contains sensory neurons.</a:t>
            </a:r>
          </a:p>
          <a:p>
            <a:pPr marL="1088136" lvl="2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sensory neurons change the vibrations into nerve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impulses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that are sent to the brain to be interpreted as sound.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CPE0274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133600"/>
            <a:ext cx="1066800" cy="9906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382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Semicircular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canals</a:t>
            </a:r>
            <a:r>
              <a:rPr lang="en-US" sz="2800" dirty="0" smtClean="0">
                <a:solidFill>
                  <a:srgbClr val="000000"/>
                </a:solidFill>
              </a:rPr>
              <a:t> are </a:t>
            </a:r>
            <a:r>
              <a:rPr lang="en-US" sz="2800" dirty="0">
                <a:solidFill>
                  <a:srgbClr val="000000"/>
                </a:solidFill>
              </a:rPr>
              <a:t>structures within the ear that control you sense of balance.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Sense of Smell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Nose can distinguish between over 50 basic odors.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Nasal receptors react to the smell of a food before taste receptors on the </a:t>
            </a:r>
            <a:r>
              <a:rPr lang="en-US" sz="2400" dirty="0" smtClean="0">
                <a:solidFill>
                  <a:srgbClr val="000000"/>
                </a:solidFill>
              </a:rPr>
              <a:t>tongue.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Sense of Taste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Taste receptors on the tongue can determine about 5 main “tastes.”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3300"/>
                </a:solidFill>
              </a:rPr>
              <a:t>Sweet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Sour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Bitter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7030A0"/>
                </a:solidFill>
              </a:rPr>
              <a:t>Salty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Umami</a:t>
            </a:r>
            <a:r>
              <a:rPr lang="en-US" sz="2000" dirty="0" smtClean="0">
                <a:solidFill>
                  <a:srgbClr val="000000"/>
                </a:solidFill>
              </a:rPr>
              <a:t>: a “</a:t>
            </a:r>
            <a:r>
              <a:rPr lang="en-US" sz="2000" dirty="0" err="1" smtClean="0">
                <a:solidFill>
                  <a:srgbClr val="000000"/>
                </a:solidFill>
              </a:rPr>
              <a:t>meatlike</a:t>
            </a:r>
            <a:r>
              <a:rPr lang="en-US" sz="2000" dirty="0" smtClean="0">
                <a:solidFill>
                  <a:srgbClr val="000000"/>
                </a:solidFill>
              </a:rPr>
              <a:t>”  or savory taste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Taste buds change about every 7 years.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2228" name="Picture 4" descr="MCPE02756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25" y="4419600"/>
            <a:ext cx="26828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Sense of Touch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Skin is the largest sense organ.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Contains receptors that respond to…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Light pressure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Upper part of the dermis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Heavy pressure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Lower part of the dermis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Pain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Body’s early warning system for possible danger &amp; damage to an area.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Temperature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Used to help regulate internal body temperature &amp; the maintaining of homeostasis</a:t>
            </a:r>
          </a:p>
        </p:txBody>
      </p:sp>
      <p:pic>
        <p:nvPicPr>
          <p:cNvPr id="53252" name="Picture 4" descr="MCj03334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5021263"/>
            <a:ext cx="1830387" cy="1836737"/>
          </a:xfrm>
          <a:prstGeom prst="rect">
            <a:avLst/>
          </a:prstGeom>
          <a:noFill/>
        </p:spPr>
      </p:pic>
      <p:pic>
        <p:nvPicPr>
          <p:cNvPr id="53253" name="Picture 5" descr="MCj03334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0638"/>
            <a:ext cx="1862138" cy="1757362"/>
          </a:xfrm>
          <a:prstGeom prst="rect">
            <a:avLst/>
          </a:prstGeom>
          <a:noFill/>
        </p:spPr>
      </p:pic>
      <p:pic>
        <p:nvPicPr>
          <p:cNvPr id="53254" name="Picture 6" descr="MCj033345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8542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What are the functions of the Nervous System?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Receive information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Process information from both external (outside environment) &amp; internal (inside the body) sources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b="1" i="1" dirty="0">
                <a:solidFill>
                  <a:srgbClr val="00FF00"/>
                </a:solidFill>
              </a:rPr>
              <a:t>Nerve impulse</a:t>
            </a:r>
            <a:r>
              <a:rPr lang="en-US" dirty="0">
                <a:solidFill>
                  <a:srgbClr val="00FF00"/>
                </a:solidFill>
              </a:rPr>
              <a:t>: </a:t>
            </a:r>
            <a:endParaRPr lang="en-US" dirty="0" smtClean="0">
              <a:solidFill>
                <a:srgbClr val="00FF00"/>
              </a:solidFill>
            </a:endParaRPr>
          </a:p>
          <a:p>
            <a:pPr marL="1828800" lvl="3" indent="-45720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messages </a:t>
            </a:r>
            <a:r>
              <a:rPr lang="en-US" dirty="0">
                <a:solidFill>
                  <a:srgbClr val="FFFFFF"/>
                </a:solidFill>
              </a:rPr>
              <a:t>carried by nerve cells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Respond to information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Responses to stimuli can either be voluntary or involuntary.</a:t>
            </a:r>
          </a:p>
          <a:p>
            <a:pPr marL="1828800" lvl="3" indent="-457200">
              <a:lnSpc>
                <a:spcPct val="90000"/>
              </a:lnSpc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Stimulus: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any change or signal in the environment that can make an organism react.</a:t>
            </a:r>
          </a:p>
          <a:p>
            <a:pPr marL="1828800" lvl="3" indent="-457200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Response: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body’s reaction to a stimulus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Maintain </a:t>
            </a:r>
            <a:r>
              <a:rPr lang="en-US" dirty="0" smtClean="0">
                <a:solidFill>
                  <a:srgbClr val="7030A0"/>
                </a:solidFill>
              </a:rPr>
              <a:t>homeostasis</a:t>
            </a:r>
          </a:p>
          <a:p>
            <a:pPr marL="1492758" lvl="3" indent="-514350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Directs and coordinates the body’s response to the environment either </a:t>
            </a:r>
            <a:r>
              <a:rPr lang="en-US" i="1" dirty="0" smtClean="0">
                <a:solidFill>
                  <a:srgbClr val="FFC000"/>
                </a:solidFill>
              </a:rPr>
              <a:t>chemically</a:t>
            </a:r>
            <a:r>
              <a:rPr lang="en-US" dirty="0" smtClean="0">
                <a:solidFill>
                  <a:schemeClr val="bg1"/>
                </a:solidFill>
              </a:rPr>
              <a:t> (release of hormones &amp; other chemicals ) or </a:t>
            </a:r>
            <a:r>
              <a:rPr lang="en-US" i="1" dirty="0" smtClean="0">
                <a:solidFill>
                  <a:srgbClr val="FF9900"/>
                </a:solidFill>
              </a:rPr>
              <a:t>mechanically</a:t>
            </a:r>
            <a:r>
              <a:rPr lang="en-US" dirty="0" smtClean="0">
                <a:solidFill>
                  <a:schemeClr val="bg1"/>
                </a:solidFill>
              </a:rPr>
              <a:t> (directing movement).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6127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Sect. 1: How the Nervous System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1"/>
            <a:ext cx="3733799" cy="23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r>
              <a:rPr lang="en-US" dirty="0"/>
              <a:t>Neurons: nerve cells</a:t>
            </a:r>
          </a:p>
          <a:p>
            <a:pPr lvl="1"/>
            <a:r>
              <a:rPr lang="en-US" dirty="0"/>
              <a:t>Structure of a neuron.</a:t>
            </a:r>
          </a:p>
          <a:p>
            <a:pPr lvl="2"/>
            <a:r>
              <a:rPr lang="en-US" dirty="0">
                <a:solidFill>
                  <a:srgbClr val="00FF00"/>
                </a:solidFill>
              </a:rPr>
              <a:t>Soma</a:t>
            </a:r>
          </a:p>
          <a:p>
            <a:pPr lvl="3"/>
            <a:r>
              <a:rPr lang="en-US" dirty="0"/>
              <a:t>Cell body of a nerve cell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Dendrite</a:t>
            </a:r>
          </a:p>
          <a:p>
            <a:pPr lvl="3"/>
            <a:r>
              <a:rPr lang="en-US" dirty="0"/>
              <a:t>Carry impulses toward the cell body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Nucleus</a:t>
            </a:r>
          </a:p>
          <a:p>
            <a:pPr lvl="3"/>
            <a:r>
              <a:rPr lang="en-US" dirty="0"/>
              <a:t>Controls the direction of impulses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Axon</a:t>
            </a:r>
          </a:p>
          <a:p>
            <a:pPr lvl="3"/>
            <a:r>
              <a:rPr lang="en-US" dirty="0"/>
              <a:t>Carry impulses away from the cell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Axon tip</a:t>
            </a:r>
          </a:p>
          <a:p>
            <a:pPr lvl="3"/>
            <a:r>
              <a:rPr lang="en-US" dirty="0"/>
              <a:t>Connections at the end of an axon that delivers impulses to different cells</a:t>
            </a:r>
          </a:p>
          <a:p>
            <a:pPr lvl="1"/>
            <a:r>
              <a:rPr lang="en-US" b="1" i="1" dirty="0">
                <a:solidFill>
                  <a:srgbClr val="FF66FF"/>
                </a:solidFill>
              </a:rPr>
              <a:t>Nerve</a:t>
            </a:r>
            <a:r>
              <a:rPr lang="en-US" dirty="0"/>
              <a:t>: bundle of nerve fibers</a:t>
            </a: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Types of Neurons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Sensory neurons</a:t>
            </a:r>
          </a:p>
          <a:p>
            <a:pPr marL="1371600" lvl="2" indent="-457200"/>
            <a:r>
              <a:rPr lang="en-US" dirty="0">
                <a:solidFill>
                  <a:srgbClr val="FFFFFF"/>
                </a:solidFill>
              </a:rPr>
              <a:t>Pick up stimuli from the internal or external environment &amp; converts it into a nerve impulse.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</a:rPr>
              <a:t>Interneuron</a:t>
            </a:r>
          </a:p>
          <a:p>
            <a:pPr marL="1371600" lvl="2" indent="-457200"/>
            <a:r>
              <a:rPr lang="en-US" dirty="0">
                <a:solidFill>
                  <a:srgbClr val="FFFFFF"/>
                </a:solidFill>
              </a:rPr>
              <a:t>Connector neurons that pass nerve impulse from one neuron to another.</a:t>
            </a:r>
          </a:p>
          <a:p>
            <a:pPr marL="1828800" lvl="3" indent="-457200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Synapse</a:t>
            </a:r>
            <a:r>
              <a:rPr lang="en-US" dirty="0">
                <a:solidFill>
                  <a:srgbClr val="FFFFFF"/>
                </a:solidFill>
              </a:rPr>
              <a:t>: junction where one neuron can transfer a nerve impulse to another nerve or structure.</a:t>
            </a:r>
          </a:p>
          <a:p>
            <a:pPr marL="2286000" lvl="4" indent="-457200"/>
            <a:r>
              <a:rPr lang="en-US" dirty="0">
                <a:solidFill>
                  <a:srgbClr val="FFFFFF"/>
                </a:solidFill>
              </a:rPr>
              <a:t>Nerve impulses are passed across the synapse through the use of chemicals released by the axon tip.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Motor neuron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Neurons that carry the nerve impulse to a muscle or gland cause them to respond to the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 Nervous System is divided into 2 parts….</a:t>
            </a:r>
          </a:p>
          <a:p>
            <a:pPr marL="850392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Central Nervous System</a:t>
            </a:r>
          </a:p>
          <a:p>
            <a:pPr marL="850392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Peripheral Nervous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Central Nervous System</a:t>
            </a:r>
            <a:r>
              <a:rPr lang="en-US" dirty="0" smtClean="0">
                <a:solidFill>
                  <a:schemeClr val="bg1"/>
                </a:solidFill>
              </a:rPr>
              <a:t> consists of….</a:t>
            </a:r>
          </a:p>
          <a:p>
            <a:pPr marL="850392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Brain</a:t>
            </a:r>
          </a:p>
          <a:p>
            <a:pPr marL="850392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FF00"/>
                </a:solidFill>
              </a:rPr>
              <a:t>Spinal cord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Peripheral Nervous System</a:t>
            </a:r>
            <a:r>
              <a:rPr lang="en-US" dirty="0" smtClean="0">
                <a:solidFill>
                  <a:schemeClr val="bg1"/>
                </a:solidFill>
              </a:rPr>
              <a:t> consists of….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nerves</a:t>
            </a:r>
            <a:r>
              <a:rPr lang="en-US" dirty="0" smtClean="0">
                <a:solidFill>
                  <a:schemeClr val="bg1"/>
                </a:solidFill>
              </a:rPr>
              <a:t> that branch out from the brain &amp; the spinal cord.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153400" cy="762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Sect. 2: Divisions of the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49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Central Nervous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B0F0"/>
                </a:solidFill>
              </a:rPr>
              <a:t>Brain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Control center for most of the body’s functions.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Regions of the brain</a:t>
            </a:r>
          </a:p>
          <a:p>
            <a:pPr lvl="3"/>
            <a:r>
              <a:rPr lang="en-US" dirty="0" smtClean="0">
                <a:solidFill>
                  <a:srgbClr val="7030A0"/>
                </a:solidFill>
              </a:rPr>
              <a:t>Cerebrum</a:t>
            </a:r>
          </a:p>
          <a:p>
            <a:pPr lvl="4"/>
            <a:r>
              <a:rPr lang="en-US" dirty="0" smtClean="0">
                <a:solidFill>
                  <a:srgbClr val="002060"/>
                </a:solidFill>
              </a:rPr>
              <a:t>Largest part of the brain.</a:t>
            </a:r>
          </a:p>
          <a:p>
            <a:pPr lvl="4"/>
            <a:r>
              <a:rPr lang="en-US" dirty="0" smtClean="0">
                <a:solidFill>
                  <a:srgbClr val="002060"/>
                </a:solidFill>
              </a:rPr>
              <a:t>Controls functions such as the senses, speech, memory, movement &amp; abstract thought.</a:t>
            </a:r>
          </a:p>
          <a:p>
            <a:pPr lvl="4"/>
            <a:r>
              <a:rPr lang="en-US" dirty="0" smtClean="0">
                <a:solidFill>
                  <a:srgbClr val="002060"/>
                </a:solidFill>
              </a:rPr>
              <a:t>Divided into 2 half; right &amp; left. Right half controls skeletal muscles on left side of body.  Left half controls muscles on right side of body.</a:t>
            </a:r>
          </a:p>
          <a:p>
            <a:pPr lvl="4"/>
            <a:r>
              <a:rPr lang="en-US" dirty="0" smtClean="0">
                <a:solidFill>
                  <a:srgbClr val="002060"/>
                </a:solidFill>
              </a:rPr>
              <a:t>Right half associated with creativity &amp; artistic ability.</a:t>
            </a:r>
          </a:p>
          <a:p>
            <a:pPr lvl="4"/>
            <a:r>
              <a:rPr lang="en-US" dirty="0" smtClean="0">
                <a:solidFill>
                  <a:srgbClr val="002060"/>
                </a:solidFill>
              </a:rPr>
              <a:t>Left half associated with logical &amp; mathematical reasoning.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4781550"/>
            <a:ext cx="285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2184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lvl="3"/>
            <a:r>
              <a:rPr lang="en-US" b="1" i="1" dirty="0">
                <a:solidFill>
                  <a:srgbClr val="7030A0"/>
                </a:solidFill>
              </a:rPr>
              <a:t>Cerebellum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largest part of the brain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Primarily responsible for sensory integration &amp; coordination of movement &amp; balance.</a:t>
            </a:r>
          </a:p>
          <a:p>
            <a:pPr lvl="3"/>
            <a:r>
              <a:rPr lang="en-US" b="1" i="1" dirty="0">
                <a:solidFill>
                  <a:srgbClr val="FF9900"/>
                </a:solidFill>
              </a:rPr>
              <a:t>Brain stem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Smallest part of the brain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Responsible for controlling involuntary functions; i.e., breathing, heartbeat, etc.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>
                <a:solidFill>
                  <a:srgbClr val="FF3300"/>
                </a:solidFill>
              </a:rPr>
              <a:t>Spinal cord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Thick column of nervous tissue that links the brain to most of the nerves of the peripheral nervous system.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Protected by vertebrae, layers of connective tissue, and spinal fluid.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412" y="0"/>
            <a:ext cx="2033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030A0"/>
                </a:solidFill>
              </a:rPr>
              <a:t>Peripheral Nervous System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Divisions of the peripheral nervous system</a:t>
            </a:r>
          </a:p>
          <a:p>
            <a:pPr lvl="2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Somatic Nervous System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Control voluntary actions</a:t>
            </a:r>
          </a:p>
          <a:p>
            <a:pPr lvl="2">
              <a:lnSpc>
                <a:spcPct val="90000"/>
              </a:lnSpc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Autonomic Nervous System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Control involuntary actions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Components</a:t>
            </a:r>
            <a:endParaRPr lang="en-US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Nerves that branch out from the brain &amp; spinal cord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43 total pairs of nerves (right side body &amp; left side body)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12 pairs extend from the brain; 31 extend from the spinal cord.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Spinal nerves contain both motor &amp; sensory neurons</a:t>
            </a:r>
          </a:p>
          <a:p>
            <a:pPr lvl="4">
              <a:lnSpc>
                <a:spcPct val="90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Monotype Corsiva" pitchFamily="66" charset="0"/>
              </a:rPr>
              <a:t>Sensory neurons</a:t>
            </a:r>
            <a:r>
              <a:rPr lang="en-US" dirty="0">
                <a:solidFill>
                  <a:srgbClr val="000000"/>
                </a:solidFill>
              </a:rPr>
              <a:t>: impulses from the body to the central nervous system</a:t>
            </a:r>
          </a:p>
          <a:p>
            <a:pPr lvl="4">
              <a:lnSpc>
                <a:spcPct val="90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Monotype Corsiva" pitchFamily="66" charset="0"/>
              </a:rPr>
              <a:t>Motor neurons</a:t>
            </a:r>
            <a:r>
              <a:rPr lang="en-US" dirty="0">
                <a:solidFill>
                  <a:srgbClr val="000000"/>
                </a:solidFill>
              </a:rPr>
              <a:t>: impulses from the central nervous system to the </a:t>
            </a:r>
            <a:r>
              <a:rPr lang="en-US" dirty="0" smtClean="0">
                <a:solidFill>
                  <a:srgbClr val="000000"/>
                </a:solidFill>
              </a:rPr>
              <a:t>body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1425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1_Custom Design</vt:lpstr>
      <vt:lpstr>Median</vt:lpstr>
      <vt:lpstr>Metro</vt:lpstr>
      <vt:lpstr>Concourse</vt:lpstr>
      <vt:lpstr>Chapter 6: The Nervous System</vt:lpstr>
      <vt:lpstr>Sect. 1: How the Nervous System Works</vt:lpstr>
      <vt:lpstr>Slide 3</vt:lpstr>
      <vt:lpstr>Slide 4</vt:lpstr>
      <vt:lpstr>Slide 5</vt:lpstr>
      <vt:lpstr>Sect. 2: Divisions of the Nervous System</vt:lpstr>
      <vt:lpstr>Slide 7</vt:lpstr>
      <vt:lpstr>Slide 8</vt:lpstr>
      <vt:lpstr>Slide 9</vt:lpstr>
      <vt:lpstr>Slide 10</vt:lpstr>
      <vt:lpstr>Slide 11</vt:lpstr>
      <vt:lpstr>Sect. 3: The Senses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>Wake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The Nervous System</dc:title>
  <dc:subject/>
  <dc:creator>Leesville Road Middle School</dc:creator>
  <cp:keywords/>
  <dc:description/>
  <cp:lastModifiedBy>jsmith14</cp:lastModifiedBy>
  <cp:revision>38</cp:revision>
  <cp:lastPrinted>1601-01-01T00:00:00Z</cp:lastPrinted>
  <dcterms:created xsi:type="dcterms:W3CDTF">2006-10-08T21:19:37Z</dcterms:created>
  <dcterms:modified xsi:type="dcterms:W3CDTF">2012-03-13T20:30:14Z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TC010721241033</vt:lpwstr>
  </property>
</Properties>
</file>